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72" r:id="rId10"/>
    <p:sldId id="265" r:id="rId11"/>
    <p:sldId id="263" r:id="rId12"/>
    <p:sldId id="266" r:id="rId13"/>
    <p:sldId id="264" r:id="rId14"/>
    <p:sldId id="267" r:id="rId15"/>
    <p:sldId id="268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E94"/>
    <a:srgbClr val="1F0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8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CA8A8-A6EF-4D76-9C6E-48660B15670A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A8F83-9E48-4519-BA2E-ACE6FFD36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61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A8F83-9E48-4519-BA2E-ACE6FFD361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80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ovgir.sv@obr.amurob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024" y="1597819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solidFill>
                  <a:srgbClr val="210E94"/>
                </a:solidFill>
              </a:rPr>
              <a:t>Аккредитационный мониторинг системы образования 2023 года</a:t>
            </a:r>
            <a:endParaRPr lang="ru-RU" sz="3200" b="1" i="1" dirty="0">
              <a:solidFill>
                <a:srgbClr val="210E9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83918"/>
            <a:ext cx="5472608" cy="64807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200" dirty="0" err="1">
                <a:solidFill>
                  <a:srgbClr val="1F0F93"/>
                </a:solidFill>
              </a:rPr>
              <a:t>Совгирь</a:t>
            </a:r>
            <a:r>
              <a:rPr lang="ru-RU" sz="1200" dirty="0">
                <a:solidFill>
                  <a:srgbClr val="1F0F93"/>
                </a:solidFill>
              </a:rPr>
              <a:t> Светлана </a:t>
            </a:r>
            <a:r>
              <a:rPr lang="ru-RU" sz="1200" dirty="0" smtClean="0">
                <a:solidFill>
                  <a:srgbClr val="1F0F93"/>
                </a:solidFill>
              </a:rPr>
              <a:t>Владимировна, </a:t>
            </a:r>
            <a:endParaRPr lang="ru-RU" sz="1200" dirty="0">
              <a:solidFill>
                <a:srgbClr val="1F0F93"/>
              </a:solidFill>
            </a:endParaRPr>
          </a:p>
          <a:p>
            <a:pPr algn="l"/>
            <a:r>
              <a:rPr lang="ru-RU" sz="1200" dirty="0">
                <a:solidFill>
                  <a:srgbClr val="1F0F93"/>
                </a:solidFill>
              </a:rPr>
              <a:t>г</a:t>
            </a:r>
            <a:r>
              <a:rPr lang="ru-RU" sz="1200" dirty="0" smtClean="0">
                <a:solidFill>
                  <a:srgbClr val="1F0F93"/>
                </a:solidFill>
              </a:rPr>
              <a:t>лавный специалист-эксперт отдела аккредитации и государственного контроля качества образования министерства образования и науки Амурской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6657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1F0F93"/>
                </a:solidFill>
              </a:rPr>
              <a:t>Внесение данных </a:t>
            </a:r>
            <a:r>
              <a:rPr lang="ru-RU" sz="2000" b="1" dirty="0" smtClean="0">
                <a:solidFill>
                  <a:srgbClr val="1F0F93"/>
                </a:solidFill>
              </a:rPr>
              <a:t>в информационную систему (общеобразовательная организация)</a:t>
            </a:r>
            <a:endParaRPr lang="ru-RU" sz="2000" b="1" dirty="0">
              <a:solidFill>
                <a:srgbClr val="1F0F93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059582"/>
            <a:ext cx="4499992" cy="396044"/>
          </a:xfrm>
        </p:spPr>
        <p:txBody>
          <a:bodyPr>
            <a:noAutofit/>
          </a:bodyPr>
          <a:lstStyle/>
          <a:p>
            <a:pPr algn="ctr"/>
            <a:r>
              <a:rPr lang="ru-RU" sz="1600" i="1" dirty="0" err="1" smtClean="0">
                <a:solidFill>
                  <a:srgbClr val="C00000"/>
                </a:solidFill>
              </a:rPr>
              <a:t>Предзагрузка</a:t>
            </a:r>
            <a:r>
              <a:rPr lang="ru-RU" sz="1600" i="1" dirty="0" smtClean="0">
                <a:solidFill>
                  <a:srgbClr val="C00000"/>
                </a:solidFill>
              </a:rPr>
              <a:t> данных по 3 показателям</a:t>
            </a: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1631156"/>
            <a:ext cx="4040188" cy="202071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Наличие ЭИОС;</a:t>
            </a:r>
          </a:p>
          <a:p>
            <a:r>
              <a:rPr lang="ru-RU" sz="1600" dirty="0" smtClean="0"/>
              <a:t>Участие в ВПР;</a:t>
            </a:r>
          </a:p>
          <a:p>
            <a:r>
              <a:rPr lang="ru-RU" sz="1600" dirty="0" smtClean="0"/>
              <a:t>Результаты ГИА.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 marL="0" indent="0" algn="ctr">
              <a:buNone/>
            </a:pPr>
            <a:r>
              <a:rPr lang="ru-RU" sz="1600" b="1" i="1" dirty="0" smtClean="0">
                <a:solidFill>
                  <a:srgbClr val="1F0F93"/>
                </a:solidFill>
              </a:rPr>
              <a:t>Редактирование через поле «Комментарий»</a:t>
            </a:r>
            <a:endParaRPr lang="ru-RU" sz="1600" b="1" i="1" dirty="0">
              <a:solidFill>
                <a:srgbClr val="1F0F93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059582"/>
            <a:ext cx="3537719" cy="396044"/>
          </a:xfrm>
        </p:spPr>
        <p:txBody>
          <a:bodyPr>
            <a:normAutofit/>
          </a:bodyPr>
          <a:lstStyle/>
          <a:p>
            <a:pPr algn="ctr"/>
            <a:r>
              <a:rPr lang="ru-RU" sz="1600" i="1" dirty="0" smtClean="0">
                <a:solidFill>
                  <a:srgbClr val="00B050"/>
                </a:solidFill>
              </a:rPr>
              <a:t>Данные, заполняемые ОО</a:t>
            </a:r>
            <a:endParaRPr lang="ru-RU" sz="1600" i="1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8063" y="1631156"/>
            <a:ext cx="3538737" cy="2963466"/>
          </a:xfrm>
        </p:spPr>
        <p:txBody>
          <a:bodyPr>
            <a:normAutofit/>
          </a:bodyPr>
          <a:lstStyle/>
          <a:p>
            <a:r>
              <a:rPr lang="ru-RU" sz="1600" dirty="0"/>
              <a:t>Доля педагогических работников, имеющих первую или высшую квалификационные </a:t>
            </a:r>
            <a:r>
              <a:rPr lang="ru-RU" sz="1600" dirty="0" smtClean="0"/>
              <a:t>категории (ученое звание, </a:t>
            </a:r>
            <a:r>
              <a:rPr lang="ru-RU" sz="1600" dirty="0"/>
              <a:t>ученую </a:t>
            </a:r>
            <a:r>
              <a:rPr lang="ru-RU" sz="1600" dirty="0" smtClean="0"/>
              <a:t>степень);</a:t>
            </a:r>
          </a:p>
          <a:p>
            <a:r>
              <a:rPr lang="ru-RU" sz="1600" dirty="0"/>
              <a:t>Доля педагогических работников, прошедших повышение квалификации по профилю педагогической деятельности за последние 3 </a:t>
            </a:r>
            <a:r>
              <a:rPr lang="ru-RU" sz="1600" dirty="0" smtClean="0"/>
              <a:t>года.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258462" y="1700931"/>
            <a:ext cx="0" cy="21602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01280" y="1635646"/>
            <a:ext cx="0" cy="20162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>
            <a:off x="2267744" y="2438691"/>
            <a:ext cx="288032" cy="5040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60432" y="26749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/>
                </a:solidFill>
              </a:rPr>
              <a:t>10</a:t>
            </a:r>
            <a:endParaRPr lang="ru-RU" sz="1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5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7474"/>
            <a:ext cx="8363272" cy="104411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1F0F93"/>
                </a:solidFill>
              </a:rPr>
              <a:t/>
            </a:r>
            <a:br>
              <a:rPr lang="ru-RU" sz="2000" b="1" dirty="0" smtClean="0">
                <a:solidFill>
                  <a:srgbClr val="1F0F93"/>
                </a:solidFill>
              </a:rPr>
            </a:br>
            <a:r>
              <a:rPr lang="ru-RU" sz="2000" b="1" dirty="0" smtClean="0">
                <a:solidFill>
                  <a:srgbClr val="1F0F93"/>
                </a:solidFill>
              </a:rPr>
              <a:t>Показатели </a:t>
            </a:r>
            <a:r>
              <a:rPr lang="ru-RU" sz="2000" b="1" dirty="0">
                <a:solidFill>
                  <a:srgbClr val="1F0F93"/>
                </a:solidFill>
              </a:rPr>
              <a:t>аккредитационного </a:t>
            </a:r>
            <a:r>
              <a:rPr lang="ru-RU" sz="2000" b="1" dirty="0" smtClean="0">
                <a:solidFill>
                  <a:srgbClr val="1F0F93"/>
                </a:solidFill>
              </a:rPr>
              <a:t>мониторинга   системы </a:t>
            </a:r>
            <a:r>
              <a:rPr lang="ru-RU" sz="2000" b="1" dirty="0">
                <a:solidFill>
                  <a:srgbClr val="1F0F93"/>
                </a:solidFill>
              </a:rPr>
              <a:t>образования по образовательным </a:t>
            </a:r>
            <a:r>
              <a:rPr lang="ru-RU" sz="2000" b="1" dirty="0" smtClean="0">
                <a:solidFill>
                  <a:srgbClr val="1F0F93"/>
                </a:solidFill>
              </a:rPr>
              <a:t>программам среднего </a:t>
            </a:r>
            <a:r>
              <a:rPr lang="ru-RU" sz="2000" b="1" dirty="0">
                <a:solidFill>
                  <a:srgbClr val="1F0F93"/>
                </a:solidFill>
              </a:rPr>
              <a:t>профессионального образования</a:t>
            </a:r>
            <a:br>
              <a:rPr lang="ru-RU" sz="2000" b="1" dirty="0">
                <a:solidFill>
                  <a:srgbClr val="1F0F93"/>
                </a:solidFill>
              </a:rPr>
            </a:br>
            <a:endParaRPr lang="ru-RU" sz="2000" b="1" dirty="0">
              <a:solidFill>
                <a:srgbClr val="1F0F9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912056"/>
              </p:ext>
            </p:extLst>
          </p:nvPr>
        </p:nvGraphicFramePr>
        <p:xfrm>
          <a:off x="467544" y="1203598"/>
          <a:ext cx="8260367" cy="3618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487"/>
                <a:gridCol w="5616624"/>
                <a:gridCol w="1440160"/>
                <a:gridCol w="864096"/>
              </a:tblGrid>
              <a:tr h="55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 мониторинга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</a:rPr>
                        <a:t>Критериальное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 значение показателя мониторинга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Количество баллов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997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Имеется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309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Не имеется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9973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Доля выпускников, трудоустроившихся в течение календарного года, следующего за годом выпуска, в общей численности выпускников по образовательной программе среднего профессионального образования - АП</a:t>
                      </a:r>
                      <a:r>
                        <a:rPr lang="ru-RU" sz="1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51% и более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9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31% - 50%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64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Менее 31%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997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Участие обучающихся образовательной организации в оценочных процедурах, проведенных в рамках мониторинга системы образования, - АП</a:t>
                      </a:r>
                      <a:r>
                        <a:rPr lang="ru-RU" sz="1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Принимали участие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76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Не принимали участие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5040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Медианный результат предшествующей аттестации обучающихся образовательной организации в форме демонстрационного экзамена по образовательной программе среднего профессионального образования (если образовательной программой предусмотрено наличие демонстрационного экзамена) - АП</a:t>
                      </a:r>
                      <a:r>
                        <a:rPr lang="ru-RU" sz="1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Выше или равен медианному значению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450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Меньше медианного значения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0432" y="26749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/>
                </a:solidFill>
              </a:rPr>
              <a:t>11</a:t>
            </a:r>
            <a:endParaRPr lang="ru-RU" sz="1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24555"/>
              </p:ext>
            </p:extLst>
          </p:nvPr>
        </p:nvGraphicFramePr>
        <p:xfrm>
          <a:off x="467544" y="1419622"/>
          <a:ext cx="8280920" cy="3168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5760640"/>
                <a:gridCol w="1440160"/>
                <a:gridCol w="720080"/>
              </a:tblGrid>
              <a:tr h="273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 мониторинга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</a:rPr>
                        <a:t>Критериальное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 значение показателя мониторинга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Количество баллов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734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педагогических работников, обеспечивающих освоение обучающимися профессиональных модулей образовательной программы среднего профессионального образования, имеющих опыт деятельности не менее одного года в организациях, направление деятельности которых соответствует области профессиональной деятельности, в общей численности педагогических работников, участвующих в реализации профессиональных модулей соответствующей образовательной программы среднего профессионального образования, - АП</a:t>
                      </a:r>
                      <a:r>
                        <a:rPr lang="ru-RU" sz="1000" baseline="-25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25% и более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907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Менее 25%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880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соответствующей образовательной программы среднего профессионального образования, - АП</a:t>
                      </a:r>
                      <a:r>
                        <a:rPr lang="ru-RU" sz="1000" baseline="-250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Более или равна 25%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80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10 - 24%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73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Менее 10%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606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 внутренней системы оценки качества образования - АП</a:t>
                      </a:r>
                      <a:r>
                        <a:rPr lang="ru-RU" sz="1000" baseline="-25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Имеется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  <a:tr h="230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 имеется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238" marR="36238" marT="44713" marB="44713"/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323528" y="87474"/>
            <a:ext cx="8363272" cy="104411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rgbClr val="1F0F93"/>
                </a:solidFill>
              </a:rPr>
              <a:t>Показатели аккредитационного мониторинга   системы образования по образовательным программам среднего профессионального образования</a:t>
            </a:r>
            <a:br>
              <a:rPr lang="ru-RU" sz="2000" b="1" dirty="0" smtClean="0">
                <a:solidFill>
                  <a:srgbClr val="1F0F93"/>
                </a:solidFill>
              </a:rPr>
            </a:br>
            <a:endParaRPr lang="ru-RU" sz="2000" b="1" dirty="0">
              <a:solidFill>
                <a:srgbClr val="1F0F93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0432" y="26749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/>
                </a:solidFill>
              </a:rPr>
              <a:t>12</a:t>
            </a:r>
            <a:endParaRPr lang="ru-RU" sz="1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65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388932" cy="493564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1F0F93"/>
                </a:solidFill>
              </a:rPr>
              <a:t>Внесение данных в информационную </a:t>
            </a:r>
            <a:r>
              <a:rPr lang="ru-RU" sz="2000" b="1" dirty="0" smtClean="0">
                <a:solidFill>
                  <a:srgbClr val="1F0F93"/>
                </a:solidFill>
              </a:rPr>
              <a:t>систему (средние профессиональные образовательные организации)</a:t>
            </a:r>
            <a:endParaRPr lang="ru-RU" sz="2000" b="1" dirty="0">
              <a:solidFill>
                <a:srgbClr val="1F0F93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987574"/>
            <a:ext cx="3744416" cy="360040"/>
          </a:xfrm>
        </p:spPr>
        <p:txBody>
          <a:bodyPr>
            <a:normAutofit/>
          </a:bodyPr>
          <a:lstStyle/>
          <a:p>
            <a:pPr algn="ctr"/>
            <a:r>
              <a:rPr lang="ru-RU" sz="1600" dirty="0" err="1" smtClean="0">
                <a:solidFill>
                  <a:srgbClr val="C00000"/>
                </a:solidFill>
              </a:rPr>
              <a:t>Предзагрузка</a:t>
            </a:r>
            <a:r>
              <a:rPr lang="ru-RU" sz="1600" dirty="0" smtClean="0">
                <a:solidFill>
                  <a:srgbClr val="C00000"/>
                </a:solidFill>
              </a:rPr>
              <a:t> данных по 4 показателям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2" y="1419622"/>
            <a:ext cx="4040188" cy="296346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Наличие ЭИОС;</a:t>
            </a:r>
          </a:p>
          <a:p>
            <a:r>
              <a:rPr lang="ru-RU" sz="1600" dirty="0" smtClean="0"/>
              <a:t>Участие в ВПР;</a:t>
            </a:r>
          </a:p>
          <a:p>
            <a:r>
              <a:rPr lang="ru-RU" sz="1600" dirty="0" smtClean="0"/>
              <a:t>Трудоустройство;</a:t>
            </a:r>
          </a:p>
          <a:p>
            <a:r>
              <a:rPr lang="ru-RU" sz="1600" dirty="0" smtClean="0"/>
              <a:t>Результаты </a:t>
            </a:r>
            <a:r>
              <a:rPr lang="ru-RU" sz="1600" dirty="0" err="1" smtClean="0"/>
              <a:t>демоэкзамена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210E94"/>
                </a:solidFill>
              </a:rPr>
              <a:t>Редактирование через поле «Комментарий»</a:t>
            </a:r>
            <a:endParaRPr lang="ru-RU" sz="1600" b="1" dirty="0">
              <a:solidFill>
                <a:srgbClr val="210E94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987574"/>
            <a:ext cx="4041775" cy="36004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B050"/>
                </a:solidFill>
              </a:rPr>
              <a:t>Данные, заполняемые СПО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61656" y="1383619"/>
            <a:ext cx="4258816" cy="321100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/>
              <a:t>Доля педагогических работников, имеющих первую или высшую квалификационные </a:t>
            </a:r>
            <a:r>
              <a:rPr lang="ru-RU" sz="1600" dirty="0" smtClean="0"/>
              <a:t>категории (ученое звание, </a:t>
            </a:r>
            <a:r>
              <a:rPr lang="ru-RU" sz="1600" dirty="0"/>
              <a:t>ученую </a:t>
            </a:r>
            <a:r>
              <a:rPr lang="ru-RU" sz="1600" dirty="0" smtClean="0"/>
              <a:t>степень);</a:t>
            </a:r>
          </a:p>
          <a:p>
            <a:r>
              <a:rPr lang="ru-RU" sz="1600" dirty="0" smtClean="0"/>
              <a:t>Доля </a:t>
            </a:r>
            <a:r>
              <a:rPr lang="ru-RU" sz="1600" dirty="0"/>
              <a:t>педагогических работников, обеспечивающих освоение обучающимися профессиональных модулей образовательной программы среднего профессионального </a:t>
            </a:r>
            <a:r>
              <a:rPr lang="ru-RU" sz="1600" dirty="0" smtClean="0"/>
              <a:t>образования; </a:t>
            </a:r>
          </a:p>
          <a:p>
            <a:r>
              <a:rPr lang="ru-RU" sz="1600" dirty="0" smtClean="0"/>
              <a:t>Наличие внутренней системы оценки качества образования: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- локальный </a:t>
            </a:r>
            <a:r>
              <a:rPr lang="ru-RU" sz="1600" dirty="0">
                <a:solidFill>
                  <a:srgbClr val="002060"/>
                </a:solidFill>
              </a:rPr>
              <a:t>нормативный акт о внутренней системе оценки качества образовательной деятельности в профессиональной организации;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-отчет </a:t>
            </a:r>
            <a:r>
              <a:rPr lang="ru-RU" sz="1600" dirty="0">
                <a:solidFill>
                  <a:srgbClr val="002060"/>
                </a:solidFill>
              </a:rPr>
              <a:t>о </a:t>
            </a:r>
            <a:r>
              <a:rPr lang="ru-RU" sz="1600" dirty="0" err="1">
                <a:solidFill>
                  <a:srgbClr val="002060"/>
                </a:solidFill>
              </a:rPr>
              <a:t>самообследовании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профессиональной </a:t>
            </a:r>
            <a:r>
              <a:rPr lang="ru-RU" sz="1600" smtClean="0">
                <a:solidFill>
                  <a:srgbClr val="002060"/>
                </a:solidFill>
              </a:rPr>
              <a:t>организации</a:t>
            </a:r>
            <a:r>
              <a:rPr lang="ru-RU" sz="1600" smtClean="0"/>
              <a:t>. </a:t>
            </a:r>
            <a:endParaRPr lang="ru-RU" sz="1600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54442" y="1462245"/>
            <a:ext cx="0" cy="233364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16016" y="1491630"/>
            <a:ext cx="0" cy="29523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низ 10"/>
          <p:cNvSpPr/>
          <p:nvPr/>
        </p:nvSpPr>
        <p:spPr>
          <a:xfrm>
            <a:off x="1979712" y="2715766"/>
            <a:ext cx="288032" cy="5040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0432" y="26749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/>
                </a:solidFill>
              </a:rPr>
              <a:t>13</a:t>
            </a:r>
            <a:endParaRPr lang="ru-RU" sz="1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1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709587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1F0F93"/>
                </a:solidFill>
              </a:rPr>
              <a:t>Первоочередные задачи  </a:t>
            </a:r>
            <a:r>
              <a:rPr lang="ru-RU" sz="2000" b="1" dirty="0" err="1" smtClean="0">
                <a:solidFill>
                  <a:srgbClr val="1F0F93"/>
                </a:solidFill>
              </a:rPr>
              <a:t>аккредитационного</a:t>
            </a:r>
            <a:r>
              <a:rPr lang="ru-RU" sz="2000" b="1" dirty="0" smtClean="0">
                <a:solidFill>
                  <a:srgbClr val="1F0F93"/>
                </a:solidFill>
              </a:rPr>
              <a:t> мониторинга в региональной системе образования</a:t>
            </a:r>
            <a:endParaRPr lang="ru-RU" sz="2000" b="1" dirty="0">
              <a:solidFill>
                <a:srgbClr val="1F0F93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2484221"/>
              </p:ext>
            </p:extLst>
          </p:nvPr>
        </p:nvGraphicFramePr>
        <p:xfrm>
          <a:off x="539552" y="1203598"/>
          <a:ext cx="8147247" cy="3100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4989106"/>
                <a:gridCol w="2715749"/>
              </a:tblGrid>
              <a:tr h="5201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 п/п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Мероприятия для достижения </a:t>
                      </a:r>
                      <a:r>
                        <a:rPr lang="ru-RU" sz="1200" dirty="0" err="1" smtClean="0"/>
                        <a:t>аккредитационных</a:t>
                      </a:r>
                      <a:r>
                        <a:rPr lang="ru-RU" sz="1200" dirty="0" smtClean="0"/>
                        <a:t> показателей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Ответственные</a:t>
                      </a:r>
                      <a:endParaRPr lang="ru-RU" sz="1200" dirty="0"/>
                    </a:p>
                  </a:txBody>
                  <a:tcPr marT="34290" marB="34290"/>
                </a:tc>
              </a:tr>
              <a:tr h="4210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Информирование руководителей ОО по</a:t>
                      </a:r>
                      <a:r>
                        <a:rPr lang="ru-RU" sz="1200" baseline="0" dirty="0" smtClean="0"/>
                        <a:t> вопросам организации и проведения АМ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Муниципальные</a:t>
                      </a:r>
                      <a:r>
                        <a:rPr lang="ru-RU" sz="1200" baseline="0" dirty="0" smtClean="0"/>
                        <a:t> координаторы</a:t>
                      </a:r>
                      <a:endParaRPr lang="ru-RU" sz="1200" dirty="0"/>
                    </a:p>
                  </a:txBody>
                  <a:tcPr marT="34290" marB="34290"/>
                </a:tc>
              </a:tr>
              <a:tr h="6296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Размещение на официальных</a:t>
                      </a:r>
                      <a:r>
                        <a:rPr lang="ru-RU" sz="1200" baseline="0" dirty="0" smtClean="0"/>
                        <a:t> сайтах органов МСУ и ОО нормативных документов, регулирующих вопросы  проведения АМ.  </a:t>
                      </a:r>
                      <a:r>
                        <a:rPr lang="ru-RU" sz="1200" baseline="0" dirty="0" err="1" smtClean="0"/>
                        <a:t>Контакные</a:t>
                      </a:r>
                      <a:r>
                        <a:rPr lang="ru-RU" sz="1200" baseline="0" dirty="0" smtClean="0"/>
                        <a:t> данные муниципального координатора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Муниципальные координаторы</a:t>
                      </a:r>
                    </a:p>
                    <a:p>
                      <a:r>
                        <a:rPr lang="ru-RU" sz="1200" dirty="0" smtClean="0"/>
                        <a:t>Руководители ОО</a:t>
                      </a:r>
                      <a:endParaRPr lang="ru-RU" sz="1200" dirty="0"/>
                    </a:p>
                  </a:txBody>
                  <a:tcPr marT="34290" marB="34290"/>
                </a:tc>
              </a:tr>
              <a:tr h="4378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Определение ответственных лиц за выполнение </a:t>
                      </a:r>
                      <a:r>
                        <a:rPr lang="ru-RU" sz="1200" dirty="0" err="1" smtClean="0"/>
                        <a:t>аккредитационных</a:t>
                      </a:r>
                      <a:r>
                        <a:rPr lang="ru-RU" sz="1200" dirty="0" smtClean="0"/>
                        <a:t> показателей по каждой образовательной программе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Руководители ОО</a:t>
                      </a:r>
                      <a:endParaRPr lang="ru-RU" sz="1200" dirty="0"/>
                    </a:p>
                  </a:txBody>
                  <a:tcPr marT="34290" marB="34290"/>
                </a:tc>
              </a:tr>
              <a:tr h="41950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Определение</a:t>
                      </a:r>
                      <a:r>
                        <a:rPr lang="ru-RU" sz="1200" baseline="0" dirty="0" smtClean="0"/>
                        <a:t> ответственных специалистов, обеспечивающих техническое сопровождение проведения АМ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Руководители ОО</a:t>
                      </a:r>
                    </a:p>
                    <a:p>
                      <a:endParaRPr lang="ru-RU" sz="1200" dirty="0"/>
                    </a:p>
                  </a:txBody>
                  <a:tcPr marT="34290" marB="34290"/>
                </a:tc>
              </a:tr>
              <a:tr h="6440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официальных сайтов образовательных организаций</a:t>
                      </a:r>
                      <a:r>
                        <a:rPr lang="ru-RU" sz="1200" baseline="0" dirty="0" smtClean="0"/>
                        <a:t> на предмет наличия копий документов и информации в соответствии с показателями АМ</a:t>
                      </a:r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Муниципальные координаторы</a:t>
                      </a:r>
                    </a:p>
                    <a:p>
                      <a:r>
                        <a:rPr lang="ru-RU" sz="1200" dirty="0" smtClean="0"/>
                        <a:t>Руководители ОО</a:t>
                      </a:r>
                    </a:p>
                    <a:p>
                      <a:endParaRPr lang="ru-RU" sz="12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V="1">
            <a:off x="4645026" y="3975906"/>
            <a:ext cx="4041775" cy="48605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0432" y="26749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/>
                </a:solidFill>
              </a:rPr>
              <a:t>14</a:t>
            </a:r>
            <a:endParaRPr lang="ru-RU" sz="1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9582"/>
            <a:ext cx="8229600" cy="317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1F0F93"/>
                </a:solidFill>
              </a:rPr>
              <a:t>Региональный координатор проведения </a:t>
            </a:r>
            <a:r>
              <a:rPr lang="ru-RU" sz="1600" b="1" dirty="0" err="1">
                <a:solidFill>
                  <a:srgbClr val="1F0F93"/>
                </a:solidFill>
              </a:rPr>
              <a:t>аккредитационного</a:t>
            </a:r>
            <a:r>
              <a:rPr lang="ru-RU" sz="1600" b="1" dirty="0">
                <a:solidFill>
                  <a:srgbClr val="1F0F93"/>
                </a:solidFill>
              </a:rPr>
              <a:t> </a:t>
            </a:r>
            <a:r>
              <a:rPr lang="ru-RU" sz="1600" b="1" dirty="0" smtClean="0">
                <a:solidFill>
                  <a:srgbClr val="1F0F93"/>
                </a:solidFill>
              </a:rPr>
              <a:t>мониторинга:</a:t>
            </a:r>
          </a:p>
          <a:p>
            <a:endParaRPr lang="ru-RU" sz="1600" b="1" i="1" u="sng" dirty="0" smtClean="0">
              <a:solidFill>
                <a:srgbClr val="1F0F93"/>
              </a:solidFill>
            </a:endParaRPr>
          </a:p>
          <a:p>
            <a:pPr marL="0" indent="0">
              <a:buNone/>
            </a:pPr>
            <a:r>
              <a:rPr lang="ru-RU" sz="1600" dirty="0" err="1" smtClean="0">
                <a:solidFill>
                  <a:srgbClr val="1F0F93"/>
                </a:solidFill>
              </a:rPr>
              <a:t>Совгирь</a:t>
            </a:r>
            <a:r>
              <a:rPr lang="ru-RU" sz="1600" dirty="0" smtClean="0">
                <a:solidFill>
                  <a:srgbClr val="1F0F93"/>
                </a:solidFill>
              </a:rPr>
              <a:t> Светлана Владимировна</a:t>
            </a:r>
            <a:r>
              <a:rPr lang="ru-RU" sz="1600" dirty="0"/>
              <a:t>,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главный </a:t>
            </a:r>
            <a:r>
              <a:rPr lang="ru-RU" sz="1600" dirty="0"/>
              <a:t>специалист-эксперт отдела аккредитации и государственного контроля качества образования министерства образования и науки Амурской </a:t>
            </a:r>
            <a:r>
              <a:rPr lang="ru-RU" sz="1600" dirty="0" smtClean="0"/>
              <a:t>области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Контактные телефоны: </a:t>
            </a:r>
            <a:r>
              <a:rPr lang="ru-RU" sz="1600" dirty="0" smtClean="0">
                <a:solidFill>
                  <a:srgbClr val="1F0F93"/>
                </a:solidFill>
              </a:rPr>
              <a:t>84162 226495, 89143812329;</a:t>
            </a:r>
          </a:p>
          <a:p>
            <a:pPr marL="0" indent="0">
              <a:buNone/>
            </a:pPr>
            <a:r>
              <a:rPr lang="en-US" sz="1600" dirty="0" smtClean="0"/>
              <a:t>E-mail</a:t>
            </a:r>
            <a:r>
              <a:rPr lang="ru-RU" sz="1600" dirty="0" smtClean="0"/>
              <a:t>: </a:t>
            </a:r>
            <a:r>
              <a:rPr lang="en-US" sz="1600" dirty="0" smtClean="0">
                <a:hlinkClick r:id="rId2"/>
              </a:rPr>
              <a:t>sovgir.sv@obr.amurobl.ru</a:t>
            </a:r>
            <a:r>
              <a:rPr lang="ru-RU" sz="1600" dirty="0" smtClean="0"/>
              <a:t> </a:t>
            </a:r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4" name="Овал 3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0432" y="26749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/>
                </a:solidFill>
              </a:rPr>
              <a:t>15</a:t>
            </a:r>
            <a:endParaRPr lang="ru-RU" sz="1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5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9502"/>
            <a:ext cx="8229600" cy="421555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1F0F93"/>
                </a:solidFill>
              </a:rPr>
              <a:t>Нормативно-правовое обеспечение</a:t>
            </a:r>
            <a:endParaRPr lang="ru-RU" sz="2000" b="1" dirty="0">
              <a:solidFill>
                <a:srgbClr val="1F0F9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800" dirty="0" smtClean="0"/>
              <a:t>Постановление Правительства РФ от 05.08.2013  № 662 «Об осуществлении мониторинга системы образования»;</a:t>
            </a:r>
          </a:p>
          <a:p>
            <a:pPr marL="0" indent="0"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Совместный приказ </a:t>
            </a:r>
            <a:r>
              <a:rPr lang="ru-RU" sz="1800" dirty="0"/>
              <a:t>Федеральной службы по надзору в сфере образования и </a:t>
            </a:r>
            <a:r>
              <a:rPr lang="ru-RU" sz="1800" dirty="0" smtClean="0"/>
              <a:t>науки, Министерства </a:t>
            </a:r>
            <a:r>
              <a:rPr lang="ru-RU" sz="1800" dirty="0"/>
              <a:t>просвещения РФ, Министерства науки и высшего образования РФ от </a:t>
            </a:r>
            <a:r>
              <a:rPr lang="ru-RU" sz="1800" dirty="0" smtClean="0"/>
              <a:t>24.04.2023 № </a:t>
            </a:r>
            <a:r>
              <a:rPr lang="ru-RU" sz="1800" dirty="0"/>
              <a:t>660/306/448 </a:t>
            </a:r>
            <a:r>
              <a:rPr lang="ru-RU" sz="1800" dirty="0" smtClean="0"/>
              <a:t>«Об </a:t>
            </a:r>
            <a:r>
              <a:rPr lang="ru-RU" sz="1800" dirty="0"/>
              <a:t>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аккредитационного мониторинга </a:t>
            </a:r>
            <a:r>
              <a:rPr lang="ru-RU" sz="1800" dirty="0" smtClean="0"/>
              <a:t>системы образования». </a:t>
            </a:r>
          </a:p>
        </p:txBody>
      </p:sp>
      <p:sp>
        <p:nvSpPr>
          <p:cNvPr id="4" name="Овал 3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2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2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229600" cy="54006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210E94"/>
                </a:solidFill>
              </a:rPr>
              <a:t>Процедура и сроки аккредитационного  мониторинга</a:t>
            </a:r>
            <a:endParaRPr lang="ru-RU" sz="2400" b="1" dirty="0">
              <a:solidFill>
                <a:srgbClr val="210E94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681541"/>
            <a:ext cx="7272808" cy="378042"/>
          </a:xfrm>
        </p:spPr>
        <p:txBody>
          <a:bodyPr>
            <a:normAutofit/>
          </a:bodyPr>
          <a:lstStyle/>
          <a:p>
            <a:pPr algn="ctr"/>
            <a:endParaRPr lang="en-US" sz="1800" i="1" dirty="0" smtClean="0">
              <a:solidFill>
                <a:srgbClr val="C00000"/>
              </a:solidFill>
            </a:endParaRPr>
          </a:p>
          <a:p>
            <a:pPr algn="ctr"/>
            <a:endParaRPr lang="ru-RU" sz="1800" i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4360" y="1563638"/>
            <a:ext cx="8538120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i="1" dirty="0" smtClean="0"/>
              <a:t>График проведения </a:t>
            </a:r>
            <a:r>
              <a:rPr lang="ru-RU" sz="1400" b="1" i="1" dirty="0"/>
              <a:t>аккредитационного мониторинга осуществляется в </a:t>
            </a:r>
            <a:r>
              <a:rPr lang="ru-RU" sz="1400" b="1" i="1" dirty="0" smtClean="0"/>
              <a:t>2023 году:</a:t>
            </a:r>
            <a:endParaRPr lang="ru-RU" sz="1400" b="1" i="1" dirty="0"/>
          </a:p>
          <a:p>
            <a:r>
              <a:rPr lang="ru-RU" sz="1400" dirty="0"/>
              <a:t>а) сбор </a:t>
            </a:r>
            <a:r>
              <a:rPr lang="ru-RU" sz="1400" dirty="0" smtClean="0"/>
              <a:t>информации</a:t>
            </a:r>
            <a:r>
              <a:rPr lang="ru-RU" sz="1400" dirty="0"/>
              <a:t> </a:t>
            </a:r>
            <a:r>
              <a:rPr lang="ru-RU" sz="1400" dirty="0" smtClean="0"/>
              <a:t>(через информационную систему) - </a:t>
            </a:r>
            <a:r>
              <a:rPr lang="ru-RU" sz="1400" dirty="0">
                <a:solidFill>
                  <a:srgbClr val="210E94"/>
                </a:solidFill>
              </a:rPr>
              <a:t>с 1 сентября по 1 декабря года </a:t>
            </a:r>
            <a:r>
              <a:rPr lang="ru-RU" sz="1400" dirty="0"/>
              <a:t>проведения аккредитационного </a:t>
            </a:r>
            <a:r>
              <a:rPr lang="ru-RU" sz="1400" dirty="0" smtClean="0"/>
              <a:t>мониторинга;</a:t>
            </a:r>
            <a:endParaRPr lang="ru-RU" sz="1400" dirty="0"/>
          </a:p>
          <a:p>
            <a:r>
              <a:rPr lang="ru-RU" sz="1400" dirty="0"/>
              <a:t>б) обработка информации - </a:t>
            </a:r>
            <a:r>
              <a:rPr lang="ru-RU" sz="1400" dirty="0">
                <a:solidFill>
                  <a:srgbClr val="210E94"/>
                </a:solidFill>
              </a:rPr>
              <a:t>до 25 января года</a:t>
            </a:r>
            <a:r>
              <a:rPr lang="ru-RU" sz="1400" dirty="0"/>
              <a:t>, следующего за отчетным годом;</a:t>
            </a:r>
          </a:p>
          <a:p>
            <a:r>
              <a:rPr lang="ru-RU" sz="1400" dirty="0"/>
              <a:t>в) подготовка </a:t>
            </a:r>
            <a:r>
              <a:rPr lang="ru-RU" sz="1400" dirty="0" smtClean="0"/>
              <a:t>итогового </a:t>
            </a:r>
            <a:r>
              <a:rPr lang="ru-RU" sz="1400" dirty="0"/>
              <a:t>отчета </a:t>
            </a:r>
            <a:r>
              <a:rPr lang="ru-RU" sz="1400" dirty="0">
                <a:solidFill>
                  <a:srgbClr val="210E94"/>
                </a:solidFill>
              </a:rPr>
              <a:t>до 15 марта года</a:t>
            </a:r>
            <a:r>
              <a:rPr lang="ru-RU" sz="1400" dirty="0"/>
              <a:t>, следующего за отчетным годом;</a:t>
            </a:r>
          </a:p>
          <a:p>
            <a:r>
              <a:rPr lang="ru-RU" sz="1400" dirty="0"/>
              <a:t>г) направление Федеральной службой по надзору в сфере образования и науки подготовленного </a:t>
            </a:r>
            <a:r>
              <a:rPr lang="ru-RU" sz="1400" dirty="0" smtClean="0"/>
              <a:t>итогового </a:t>
            </a:r>
            <a:r>
              <a:rPr lang="ru-RU" sz="1400" dirty="0"/>
              <a:t>отчета в Министерство просвещения Российской Федерации и Министерство науки и высшего образования Российской Федерации - </a:t>
            </a:r>
            <a:r>
              <a:rPr lang="ru-RU" sz="1400" dirty="0">
                <a:solidFill>
                  <a:srgbClr val="210E94"/>
                </a:solidFill>
              </a:rPr>
              <a:t>до 20 марта года</a:t>
            </a:r>
            <a:r>
              <a:rPr lang="ru-RU" sz="1400" dirty="0"/>
              <a:t>, следующего за отчетным годом;</a:t>
            </a:r>
          </a:p>
          <a:p>
            <a:r>
              <a:rPr lang="ru-RU" sz="1400" dirty="0"/>
              <a:t>д) подготовка рекомендаций - </a:t>
            </a:r>
            <a:r>
              <a:rPr lang="ru-RU" sz="1400" dirty="0">
                <a:solidFill>
                  <a:srgbClr val="210E94"/>
                </a:solidFill>
              </a:rPr>
              <a:t>до 1 мая года</a:t>
            </a:r>
            <a:r>
              <a:rPr lang="ru-RU" sz="1400" dirty="0"/>
              <a:t>, следующего за отчетным годом;</a:t>
            </a:r>
          </a:p>
          <a:p>
            <a:r>
              <a:rPr lang="ru-RU" sz="1400" dirty="0"/>
              <a:t>е) размещение </a:t>
            </a:r>
            <a:r>
              <a:rPr lang="ru-RU" sz="1400" dirty="0" smtClean="0"/>
              <a:t>итогового </a:t>
            </a:r>
            <a:r>
              <a:rPr lang="ru-RU" sz="1400" dirty="0"/>
              <a:t>отчета на официальных сайтах Федеральной службы по надзору в сфере образования и науки, Министерства просвещения Российской Федерации и Министерства науки и высшего образования Российской Федерации в сети </a:t>
            </a:r>
            <a:r>
              <a:rPr lang="ru-RU" sz="1400" dirty="0" smtClean="0"/>
              <a:t>«Интернет» </a:t>
            </a:r>
            <a:r>
              <a:rPr lang="ru-RU" sz="1400" dirty="0">
                <a:solidFill>
                  <a:srgbClr val="210E94"/>
                </a:solidFill>
              </a:rPr>
              <a:t>- до 1 июня года</a:t>
            </a:r>
            <a:r>
              <a:rPr lang="ru-RU" sz="1400" dirty="0"/>
              <a:t>, следующего за отчетным годом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833302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Аккредитационный </a:t>
            </a:r>
            <a:r>
              <a:rPr lang="ru-RU" sz="1600" b="1" i="1" dirty="0"/>
              <a:t>мониторинг проводится </a:t>
            </a:r>
            <a:r>
              <a:rPr lang="ru-RU" sz="1600" b="1" i="1" dirty="0">
                <a:solidFill>
                  <a:srgbClr val="C00000"/>
                </a:solidFill>
              </a:rPr>
              <a:t>не реже 1 раза в 3 </a:t>
            </a:r>
            <a:r>
              <a:rPr lang="ru-RU" sz="1600" b="1" i="1" dirty="0" smtClean="0">
                <a:solidFill>
                  <a:srgbClr val="C00000"/>
                </a:solidFill>
              </a:rPr>
              <a:t>года. </a:t>
            </a:r>
            <a:endParaRPr lang="ru-RU" sz="1600" b="1" i="1" dirty="0">
              <a:solidFill>
                <a:srgbClr val="C00000"/>
              </a:solidFill>
            </a:endParaRPr>
          </a:p>
          <a:p>
            <a:r>
              <a:rPr lang="ru-RU" sz="1600" b="1" i="1" dirty="0" smtClean="0"/>
              <a:t>Первый </a:t>
            </a:r>
            <a:r>
              <a:rPr lang="ru-RU" sz="1600" b="1" i="1" dirty="0"/>
              <a:t>аккредитационный мониторинг </a:t>
            </a:r>
            <a:r>
              <a:rPr lang="ru-RU" sz="1600" b="1" i="1" dirty="0" smtClean="0"/>
              <a:t>в 2023 году:</a:t>
            </a:r>
            <a:r>
              <a:rPr lang="en-US" sz="1600" b="1" i="1" dirty="0" smtClean="0"/>
              <a:t> </a:t>
            </a:r>
            <a:r>
              <a:rPr lang="ru-RU" sz="1600" b="1" i="1" dirty="0" smtClean="0">
                <a:solidFill>
                  <a:srgbClr val="C00000"/>
                </a:solidFill>
              </a:rPr>
              <a:t>с </a:t>
            </a:r>
            <a:r>
              <a:rPr lang="en-US" sz="1600" b="1" i="1" dirty="0" smtClean="0">
                <a:solidFill>
                  <a:srgbClr val="C00000"/>
                </a:solidFill>
              </a:rPr>
              <a:t>30.10.2023</a:t>
            </a:r>
            <a:r>
              <a:rPr lang="ru-RU" sz="1600" b="1" i="1" dirty="0" smtClean="0">
                <a:solidFill>
                  <a:srgbClr val="C00000"/>
                </a:solidFill>
              </a:rPr>
              <a:t> по</a:t>
            </a:r>
            <a:r>
              <a:rPr lang="en-US" sz="1600" b="1" i="1" dirty="0" smtClean="0">
                <a:solidFill>
                  <a:srgbClr val="C00000"/>
                </a:solidFill>
              </a:rPr>
              <a:t> 12.11.2023</a:t>
            </a:r>
            <a:r>
              <a:rPr lang="ru-RU" sz="1600" b="1" i="1" dirty="0" smtClean="0">
                <a:solidFill>
                  <a:srgbClr val="C00000"/>
                </a:solidFill>
              </a:rPr>
              <a:t>.</a:t>
            </a:r>
            <a:r>
              <a:rPr lang="en-US" sz="1600" b="1" i="1" dirty="0" smtClean="0">
                <a:solidFill>
                  <a:srgbClr val="C00000"/>
                </a:solidFill>
              </a:rPr>
              <a:t> 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7544" y="1851670"/>
            <a:ext cx="0" cy="2736304"/>
          </a:xfrm>
          <a:prstGeom prst="line">
            <a:avLst/>
          </a:prstGeom>
          <a:ln w="57150">
            <a:solidFill>
              <a:srgbClr val="210E9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3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210E94"/>
                </a:solidFill>
              </a:rPr>
              <a:t>Модуль </a:t>
            </a:r>
            <a:r>
              <a:rPr lang="ru-RU" sz="2000" b="1" dirty="0">
                <a:solidFill>
                  <a:srgbClr val="210E94"/>
                </a:solidFill>
              </a:rPr>
              <a:t>аккредитационного мониторинга системы образования ведомственной информационной системы государственной аккредитации образовательной деятельности </a:t>
            </a:r>
            <a:r>
              <a:rPr lang="ru-RU" sz="2000" b="1" dirty="0" smtClean="0">
                <a:solidFill>
                  <a:srgbClr val="210E94"/>
                </a:solidFill>
              </a:rPr>
              <a:t>Рособрнадзора</a:t>
            </a:r>
            <a:endParaRPr lang="ru-RU" sz="2000" b="1" dirty="0">
              <a:solidFill>
                <a:srgbClr val="210E94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635646"/>
            <a:ext cx="4038600" cy="23077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700" b="1" i="1" dirty="0" smtClean="0"/>
              <a:t>Период внесения сведений в информационную систему образовательными организациями Амурской области:</a:t>
            </a:r>
          </a:p>
          <a:p>
            <a:pPr algn="ctr"/>
            <a:endParaRPr lang="ru-RU" b="1" i="1" dirty="0" smtClean="0">
              <a:solidFill>
                <a:srgbClr val="210E94"/>
              </a:solidFill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30.10.2023- 12.11.2023</a:t>
            </a:r>
            <a:endParaRPr lang="ru-RU" b="1" u="sng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3" t="4631" r="19314"/>
          <a:stretch/>
        </p:blipFill>
        <p:spPr bwMode="auto">
          <a:xfrm>
            <a:off x="893912" y="1131590"/>
            <a:ext cx="3024336" cy="367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4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5526"/>
            <a:ext cx="8352928" cy="583574"/>
          </a:xfrm>
        </p:spPr>
        <p:txBody>
          <a:bodyPr>
            <a:noAutofit/>
          </a:bodyPr>
          <a:lstStyle/>
          <a:p>
            <a:pPr algn="l"/>
            <a:r>
              <a:rPr lang="ru-RU" sz="1800" i="1" dirty="0" smtClean="0">
                <a:solidFill>
                  <a:srgbClr val="1F0F93"/>
                </a:solidFill>
              </a:rPr>
              <a:t/>
            </a:r>
            <a:br>
              <a:rPr lang="ru-RU" sz="1800" i="1" dirty="0" smtClean="0">
                <a:solidFill>
                  <a:srgbClr val="1F0F93"/>
                </a:solidFill>
              </a:rPr>
            </a:br>
            <a:r>
              <a:rPr lang="ru-RU" sz="2000" b="1" dirty="0" smtClean="0">
                <a:solidFill>
                  <a:srgbClr val="1F0F93"/>
                </a:solidFill>
              </a:rPr>
              <a:t>Показатели </a:t>
            </a:r>
            <a:r>
              <a:rPr lang="ru-RU" sz="2000" b="1" dirty="0">
                <a:solidFill>
                  <a:srgbClr val="1F0F93"/>
                </a:solidFill>
              </a:rPr>
              <a:t>аккредитационного мониторинга системы образования по основным общеобразовательным программам - </a:t>
            </a:r>
            <a:r>
              <a:rPr lang="ru-RU" sz="2000" b="1" dirty="0" smtClean="0">
                <a:solidFill>
                  <a:srgbClr val="1F0F93"/>
                </a:solidFill>
              </a:rPr>
              <a:t>образовательным </a:t>
            </a:r>
            <a:r>
              <a:rPr lang="ru-RU" sz="2000" b="1" dirty="0">
                <a:solidFill>
                  <a:srgbClr val="1F0F93"/>
                </a:solidFill>
              </a:rPr>
              <a:t>программам </a:t>
            </a:r>
            <a:r>
              <a:rPr lang="ru-RU" sz="2000" b="1" dirty="0" smtClean="0">
                <a:solidFill>
                  <a:srgbClr val="1F0F93"/>
                </a:solidFill>
              </a:rPr>
              <a:t>начального </a:t>
            </a:r>
            <a:r>
              <a:rPr lang="ru-RU" sz="2000" b="1" dirty="0">
                <a:solidFill>
                  <a:srgbClr val="1F0F93"/>
                </a:solidFill>
              </a:rPr>
              <a:t>общего </a:t>
            </a:r>
            <a:r>
              <a:rPr lang="ru-RU" sz="2000" b="1" dirty="0" smtClean="0">
                <a:solidFill>
                  <a:srgbClr val="1F0F93"/>
                </a:solidFill>
              </a:rPr>
              <a:t>образования  </a:t>
            </a:r>
            <a:br>
              <a:rPr lang="ru-RU" sz="2000" b="1" dirty="0" smtClean="0">
                <a:solidFill>
                  <a:srgbClr val="1F0F93"/>
                </a:solidFill>
              </a:rPr>
            </a:br>
            <a:r>
              <a:rPr lang="ru-RU" sz="1600" b="1" i="1" dirty="0">
                <a:solidFill>
                  <a:srgbClr val="1F0F93"/>
                </a:solidFill>
              </a:rPr>
              <a:t/>
            </a:r>
            <a:br>
              <a:rPr lang="ru-RU" sz="1600" b="1" i="1" dirty="0">
                <a:solidFill>
                  <a:srgbClr val="1F0F93"/>
                </a:solidFill>
              </a:rPr>
            </a:br>
            <a:r>
              <a:rPr lang="ru-RU" sz="1600" i="1" dirty="0"/>
              <a:t/>
            </a:r>
            <a:br>
              <a:rPr lang="ru-RU" sz="1600" i="1" dirty="0"/>
            </a:br>
            <a:endParaRPr lang="ru-RU" sz="1600" i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734442"/>
              </p:ext>
            </p:extLst>
          </p:nvPr>
        </p:nvGraphicFramePr>
        <p:xfrm>
          <a:off x="395536" y="1203598"/>
          <a:ext cx="8496944" cy="362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5184576"/>
                <a:gridCol w="1944216"/>
                <a:gridCol w="792088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№ </a:t>
                      </a:r>
                      <a:r>
                        <a:rPr lang="ru-RU" sz="1000" b="1" dirty="0">
                          <a:effectLst/>
                        </a:rPr>
                        <a:t>п/п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Наименование показателя начального общего образования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Критериальное значение показателя начального общего образования</a:t>
                      </a:r>
                      <a:endParaRPr lang="ru-RU" sz="1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Количество баллов</a:t>
                      </a:r>
                      <a:endParaRPr lang="ru-RU" sz="1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548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000" b="0" baseline="-25000" dirty="0">
                          <a:effectLst/>
                        </a:rPr>
                        <a:t>1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Имеется</a:t>
                      </a:r>
                      <a:endParaRPr lang="ru-RU" sz="1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54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Не имеется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0</a:t>
                      </a:r>
                      <a:endParaRPr lang="ru-RU" sz="1000" b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548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2</a:t>
                      </a:r>
                      <a:endParaRPr lang="ru-RU" sz="1000" b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000" b="0" baseline="-25000" dirty="0">
                          <a:effectLst/>
                        </a:rPr>
                        <a:t>2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Принимали участие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10</a:t>
                      </a:r>
                      <a:endParaRPr lang="ru-RU" sz="1000" b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409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Не принимали участие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0</a:t>
                      </a:r>
                      <a:endParaRPr lang="ru-RU" sz="1000" b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5488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3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 образования, - АП</a:t>
                      </a:r>
                      <a:r>
                        <a:rPr lang="ru-RU" sz="1000" b="0" baseline="-25000" dirty="0">
                          <a:effectLst/>
                        </a:rPr>
                        <a:t>3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50% и более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10</a:t>
                      </a:r>
                      <a:endParaRPr lang="ru-RU" sz="1000" b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54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20% - 49%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5</a:t>
                      </a:r>
                      <a:endParaRPr lang="ru-RU" sz="1000" b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32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Менее 20%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5488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effectLst/>
                        </a:rPr>
                        <a:t>4.</a:t>
                      </a:r>
                      <a:endParaRPr lang="ru-RU" sz="1000" b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начального общего образования, - АП</a:t>
                      </a:r>
                      <a:r>
                        <a:rPr lang="ru-RU" sz="1000" b="0" baseline="-25000" dirty="0">
                          <a:effectLst/>
                        </a:rPr>
                        <a:t>4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90% и более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54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70% - 89%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5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54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Менее 70%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</a:t>
                      </a:r>
                      <a:endParaRPr lang="ru-RU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5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1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229600" cy="594066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1F0F93"/>
                </a:solidFill>
              </a:rPr>
              <a:t>Показатели </a:t>
            </a:r>
            <a:r>
              <a:rPr lang="ru-RU" sz="2000" b="1" dirty="0" err="1">
                <a:solidFill>
                  <a:srgbClr val="1F0F93"/>
                </a:solidFill>
              </a:rPr>
              <a:t>аккредитационного</a:t>
            </a:r>
            <a:r>
              <a:rPr lang="ru-RU" sz="2000" b="1" dirty="0">
                <a:solidFill>
                  <a:srgbClr val="1F0F93"/>
                </a:solidFill>
              </a:rPr>
              <a:t> мониторинга системы образования по основным общеобразовательным программам - образовательным программам основного общего образования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919436"/>
              </p:ext>
            </p:extLst>
          </p:nvPr>
        </p:nvGraphicFramePr>
        <p:xfrm>
          <a:off x="395536" y="1419622"/>
          <a:ext cx="8352928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39"/>
                <a:gridCol w="5328593"/>
                <a:gridCol w="1584176"/>
                <a:gridCol w="1080120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Наименование показателя основного общего образования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Критериальное</a:t>
                      </a:r>
                      <a:r>
                        <a:rPr lang="ru-RU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значение показателя основного общего образования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Количество баллов</a:t>
                      </a:r>
                    </a:p>
                  </a:txBody>
                  <a:tcPr marL="39370" marR="39370" marT="48578" marB="48578"/>
                </a:tc>
              </a:tr>
              <a:tr h="281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9370" marR="39370" marT="48578" marB="48578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Имеется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9370" marR="39370" marT="48578" marB="48578"/>
                </a:tc>
              </a:tr>
              <a:tr h="294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 имеется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39370" marR="39370" marT="48578" marB="48578"/>
                </a:tc>
              </a:tr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9370" marR="39370" marT="48578" marB="48578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000" baseline="-25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Принимали участие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39370" marR="39370" marT="48578" marB="48578"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 принимали участие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39370" marR="39370" marT="48578" marB="48578"/>
                </a:tc>
              </a:tr>
              <a:tr h="28117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000" baseline="-25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50% и более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39370" marR="39370" marT="48578" marB="48578"/>
                </a:tc>
              </a:tr>
              <a:tr h="281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20% - 49%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9370" marR="39370" marT="48578" marB="48578"/>
                </a:tc>
              </a:tr>
              <a:tr h="301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Менее 20%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39370" marR="39370" marT="48578" marB="48578"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6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6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704804"/>
              </p:ext>
            </p:extLst>
          </p:nvPr>
        </p:nvGraphicFramePr>
        <p:xfrm>
          <a:off x="323528" y="1203598"/>
          <a:ext cx="8496945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5760640"/>
                <a:gridCol w="1296144"/>
                <a:gridCol w="1152129"/>
              </a:tblGrid>
              <a:tr h="314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Наименование показателя основного общего образования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Критериальное</a:t>
                      </a:r>
                      <a:r>
                        <a:rPr lang="ru-RU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значение показателя основного общего образования</a:t>
                      </a: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Количество баллов</a:t>
                      </a:r>
                    </a:p>
                  </a:txBody>
                  <a:tcPr marL="39370" marR="39370" marT="48578" marB="48578"/>
                </a:tc>
              </a:tr>
              <a:tr h="3143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000" baseline="-25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90% и более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14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70% - 89%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01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Менее 70%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143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 основного общего образования, от общего количества выпускников, - АП</a:t>
                      </a:r>
                      <a:r>
                        <a:rPr lang="ru-RU" sz="1000" baseline="-25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Менее 5%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14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5% - 9%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07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10% и более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143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Доля выпускников, получивших допуск к государственной итоговой аттестации по образовательной программе основного общего образования (без учета повторного прохождения итогового собеседования по русскому языку и (или) ликвидации академической задолженности), от общего количества выпускников - АП</a:t>
                      </a:r>
                      <a:r>
                        <a:rPr lang="ru-RU" sz="1000" baseline="-25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90% и более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14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80% - 89%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07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Менее 80%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229600" cy="594066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1F0F93"/>
                </a:solidFill>
              </a:rPr>
              <a:t>Показатели </a:t>
            </a:r>
            <a:r>
              <a:rPr lang="ru-RU" sz="2000" b="1" dirty="0" err="1">
                <a:solidFill>
                  <a:srgbClr val="1F0F93"/>
                </a:solidFill>
              </a:rPr>
              <a:t>аккредитационного</a:t>
            </a:r>
            <a:r>
              <a:rPr lang="ru-RU" sz="2000" b="1" dirty="0">
                <a:solidFill>
                  <a:srgbClr val="1F0F93"/>
                </a:solidFill>
              </a:rPr>
              <a:t> мониторинга системы образования по основным общеобразовательным программам - образовательным программам основного общего образования </a:t>
            </a:r>
          </a:p>
        </p:txBody>
      </p:sp>
      <p:sp>
        <p:nvSpPr>
          <p:cNvPr id="4" name="Овал 3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7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19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229600" cy="324036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1F0F93"/>
                </a:solidFill>
              </a:rPr>
              <a:t>Показатели </a:t>
            </a:r>
            <a:r>
              <a:rPr lang="ru-RU" sz="2000" b="1" dirty="0" err="1">
                <a:solidFill>
                  <a:srgbClr val="1F0F93"/>
                </a:solidFill>
              </a:rPr>
              <a:t>аккредитационного</a:t>
            </a:r>
            <a:r>
              <a:rPr lang="ru-RU" sz="2000" b="1" dirty="0">
                <a:solidFill>
                  <a:srgbClr val="1F0F93"/>
                </a:solidFill>
              </a:rPr>
              <a:t> мониторинга системы образования по основным общеобразовательным программам - образовательным программам среднего общего образования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39706"/>
              </p:ext>
            </p:extLst>
          </p:nvPr>
        </p:nvGraphicFramePr>
        <p:xfrm>
          <a:off x="395536" y="1563638"/>
          <a:ext cx="8496944" cy="2629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5472608"/>
                <a:gridCol w="1800200"/>
                <a:gridCol w="792088"/>
              </a:tblGrid>
              <a:tr h="52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№ </a:t>
                      </a:r>
                      <a:r>
                        <a:rPr lang="ru-RU" sz="1000" b="1" dirty="0">
                          <a:effectLst/>
                        </a:rPr>
                        <a:t>п/п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Наименование показателя среднего общего образования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Критериальное</a:t>
                      </a:r>
                      <a:r>
                        <a:rPr lang="ru-RU" sz="1000" b="1" dirty="0">
                          <a:effectLst/>
                        </a:rPr>
                        <a:t> значение показателя среднего общего образования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Количество баллов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781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000" baseline="-25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Имеется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 имеется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000" baseline="-25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Принимали участие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 принимали участие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000" baseline="-25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50% и более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20% - 49%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Менее 20%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8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829641"/>
              </p:ext>
            </p:extLst>
          </p:nvPr>
        </p:nvGraphicFramePr>
        <p:xfrm>
          <a:off x="467544" y="1275606"/>
          <a:ext cx="8208913" cy="3479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5829"/>
                <a:gridCol w="4048241"/>
                <a:gridCol w="1735829"/>
                <a:gridCol w="689014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№ </a:t>
                      </a:r>
                      <a:r>
                        <a:rPr lang="ru-RU" sz="1000" b="1" dirty="0">
                          <a:effectLst/>
                        </a:rPr>
                        <a:t>п/п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Наименование показателя среднего общего образования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Критериальное</a:t>
                      </a:r>
                      <a:r>
                        <a:rPr lang="ru-RU" sz="1000" b="1" dirty="0">
                          <a:effectLst/>
                        </a:rPr>
                        <a:t> значение показателя среднего общего образования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Количество баллов</a:t>
                      </a:r>
                      <a:endParaRPr lang="ru-RU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000" baseline="-25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90% и более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01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70% - 89%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14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Менее 70%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3399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основной образовательной программе среднего общего образования, от общего количества выпускников, - АП</a:t>
                      </a:r>
                      <a:r>
                        <a:rPr lang="ru-RU" sz="1000" baseline="-25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Менее 5%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5% - 9%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10% и более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выпускников, получивших допуск к государственной итоговой аттестации по основной образовательной программе среднего общего образования (без учета повторного написания итогового сочинения (изложения) и (или) ликвидации академической задолженности), от общего количества выпускников - АП</a:t>
                      </a:r>
                      <a:r>
                        <a:rPr lang="ru-RU" sz="1000" baseline="-250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90% и более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80% - 89%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Менее 80%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48578" marB="48578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229600" cy="324036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rgbClr val="1F0F93"/>
                </a:solidFill>
              </a:rPr>
              <a:t>Показатели </a:t>
            </a:r>
            <a:r>
              <a:rPr lang="ru-RU" sz="2000" b="1" dirty="0" err="1">
                <a:solidFill>
                  <a:srgbClr val="1F0F93"/>
                </a:solidFill>
              </a:rPr>
              <a:t>аккредитационного</a:t>
            </a:r>
            <a:r>
              <a:rPr lang="ru-RU" sz="2000" b="1" dirty="0">
                <a:solidFill>
                  <a:srgbClr val="1F0F93"/>
                </a:solidFill>
              </a:rPr>
              <a:t> мониторинга системы образования по основным общеобразовательным программам - образовательным программам среднего общего образования </a:t>
            </a:r>
          </a:p>
        </p:txBody>
      </p:sp>
      <p:sp>
        <p:nvSpPr>
          <p:cNvPr id="6" name="Овал 5"/>
          <p:cNvSpPr/>
          <p:nvPr/>
        </p:nvSpPr>
        <p:spPr>
          <a:xfrm>
            <a:off x="8532440" y="267494"/>
            <a:ext cx="216024" cy="216024"/>
          </a:xfrm>
          <a:prstGeom prst="ellips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9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14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1706</Words>
  <Application>Microsoft Office PowerPoint</Application>
  <PresentationFormat>Экран (16:9)</PresentationFormat>
  <Paragraphs>287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Аккредитационный мониторинг системы образования 2023 года</vt:lpstr>
      <vt:lpstr>Нормативно-правовое обеспечение</vt:lpstr>
      <vt:lpstr>Процедура и сроки аккредитационного  мониторинга</vt:lpstr>
      <vt:lpstr>Модуль аккредитационного мониторинга системы образования ведомственной информационной системы государственной аккредитации образовательной деятельности Рособрнадзора</vt:lpstr>
      <vt:lpstr> Показатели аккредитационного мониторинга системы образования по основным общеобразовательным программам - образовательным программам начального общего образования     </vt:lpstr>
      <vt:lpstr>Показатели аккредитационного мониторинга системы образования по основным общеобразовательным программам - образовательным программам основного общего образования </vt:lpstr>
      <vt:lpstr>Показатели аккредитационного мониторинга системы образования по основным общеобразовательным программам - образовательным программам основного общего образования </vt:lpstr>
      <vt:lpstr>Показатели аккредитационного мониторинга системы образования по основным общеобразовательным программам - образовательным программам среднего общего образования </vt:lpstr>
      <vt:lpstr>Показатели аккредитационного мониторинга системы образования по основным общеобразовательным программам - образовательным программам среднего общего образования </vt:lpstr>
      <vt:lpstr>Внесение данных в информационную систему (общеобразовательная организация)</vt:lpstr>
      <vt:lpstr> Показатели аккредитационного мониторинга   системы образования по образовательным программам среднего профессионального образования </vt:lpstr>
      <vt:lpstr>Презентация PowerPoint</vt:lpstr>
      <vt:lpstr>Внесение данных в информационную систему (средние профессиональные образовательные организации)</vt:lpstr>
      <vt:lpstr>Первоочередные задачи  аккредитационного мониторинга в региональной системе образования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Аккредитационный мониторинг системы образования</dc:title>
  <dc:creator>Светлана Владимировна Совгирь</dc:creator>
  <cp:lastModifiedBy>Анастасия Евгеньевна Озерова</cp:lastModifiedBy>
  <cp:revision>43</cp:revision>
  <dcterms:created xsi:type="dcterms:W3CDTF">2023-09-11T00:57:13Z</dcterms:created>
  <dcterms:modified xsi:type="dcterms:W3CDTF">2023-09-12T02:32:43Z</dcterms:modified>
</cp:coreProperties>
</file>